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9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353" r:id="rId168"/>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8571A7-494B-459A-8826-234245E45A34}">
  <a:tblStyle styleId="{288571A7-494B-459A-8826-234245E45A3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79892550-B652-4DDA-A3BB-4FE20BAE2DB8}"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29944DB-34FB-4DEA-B008-E4F21B42DD23}"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9E4EC06-1E1C-48C8-BC3A-EACBF98C3C23}"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361FAAE-1A26-4841-86ED-203FB85BA081}"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168" Type="http://schemas.openxmlformats.org/officeDocument/2006/relationships/slide" Target="slides/slide98.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2" name="Shape 4562"/>
        <p:cNvGrpSpPr/>
        <p:nvPr/>
      </p:nvGrpSpPr>
      <p:grpSpPr>
        <a:xfrm>
          <a:off x="0" y="0"/>
          <a:ext cx="0" cy="0"/>
          <a:chOff x="0" y="0"/>
          <a:chExt cx="0" cy="0"/>
        </a:xfrm>
      </p:grpSpPr>
      <p:sp>
        <p:nvSpPr>
          <p:cNvPr id="4563" name="Google Shape;4563;p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4" name="Google Shape;4564;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2.png"/><Relationship Id="rId3" Type="http://schemas.openxmlformats.org/officeDocument/2006/relationships/image" Target="../media/image31.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9.png"/><Relationship Id="rId7" Type="http://schemas.openxmlformats.org/officeDocument/2006/relationships/image" Target="../media/image17.png"/><Relationship Id="rId8" Type="http://schemas.openxmlformats.org/officeDocument/2006/relationships/image" Target="../media/image27.png"/><Relationship Id="rId9" Type="http://schemas.openxmlformats.org/officeDocument/2006/relationships/image" Target="../media/image21.png"/><Relationship Id="rId10" Type="http://schemas.openxmlformats.org/officeDocument/2006/relationships/image" Target="../media/image2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6.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1.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2.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5.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18.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26.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17.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49.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29.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2.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54.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47.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30.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20.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2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13.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22.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24.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6.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43.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7.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40.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64.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3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48.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6.jpg"/><Relationship Id="rId2" Type="http://schemas.openxmlformats.org/officeDocument/2006/relationships/image" Target="../media/image34.png"/><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5.jpg"/><Relationship Id="rId6" Type="http://schemas.openxmlformats.org/officeDocument/2006/relationships/image" Target="../media/image38.png"/><Relationship Id="rId7" Type="http://schemas.openxmlformats.org/officeDocument/2006/relationships/slideLayout" Target="../slideLayouts/slideLayout233.xml"/><Relationship Id="rId8" Type="http://schemas.openxmlformats.org/officeDocument/2006/relationships/theme" Target="../theme/theme59.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18.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9.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8.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37.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33.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3.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11.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9.jpg"/><Relationship Id="rId2" Type="http://schemas.openxmlformats.org/officeDocument/2006/relationships/image" Target="../media/image46.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34.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41.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3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51.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46.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65.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slideLayout" Target="../slideLayouts/slideLayout327.xml"/><Relationship Id="rId3" Type="http://schemas.openxmlformats.org/officeDocument/2006/relationships/theme" Target="../theme/theme12.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8.xml"/><Relationship Id="rId3" Type="http://schemas.openxmlformats.org/officeDocument/2006/relationships/theme" Target="../theme/theme61.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5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slideLayout" Target="../slideLayouts/slideLayout330.xml"/><Relationship Id="rId3" Type="http://schemas.openxmlformats.org/officeDocument/2006/relationships/theme" Target="../theme/theme5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52.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14.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55.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4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63.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39.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10.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5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66.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15.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58.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60.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62.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31.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16.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57.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38.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19.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36.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28.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45.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3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4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4.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8.xml"/><Relationship Id="rId3" Type="http://schemas.openxmlformats.org/officeDocument/2006/relationships/image" Target="../media/image166.gif"/><Relationship Id="rId4" Type="http://schemas.openxmlformats.org/officeDocument/2006/relationships/hyperlink" Target="http://www.youtube.com/watch?v=LhPVMrg1fGY" TargetMode="External"/></Relationships>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5" name="Shape 4565"/>
        <p:cNvGrpSpPr/>
        <p:nvPr/>
      </p:nvGrpSpPr>
      <p:grpSpPr>
        <a:xfrm>
          <a:off x="0" y="0"/>
          <a:ext cx="0" cy="0"/>
          <a:chOff x="0" y="0"/>
          <a:chExt cx="0" cy="0"/>
        </a:xfrm>
      </p:grpSpPr>
      <p:sp>
        <p:nvSpPr>
          <p:cNvPr id="4566" name="Google Shape;4566;p654"/>
          <p:cNvSpPr txBox="1"/>
          <p:nvPr>
            <p:ph type="title"/>
          </p:nvPr>
        </p:nvSpPr>
        <p:spPr>
          <a:xfrm>
            <a:off x="376400" y="76203"/>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sz="3000" u="sng">
                <a:latin typeface="Comic Sans MS"/>
                <a:ea typeface="Comic Sans MS"/>
                <a:cs typeface="Comic Sans MS"/>
                <a:sym typeface="Comic Sans MS"/>
              </a:rPr>
              <a:t>Climatogram </a:t>
            </a:r>
            <a:endParaRPr sz="3000"/>
          </a:p>
        </p:txBody>
      </p:sp>
      <p:sp>
        <p:nvSpPr>
          <p:cNvPr id="4567" name="Google Shape;4567;p654"/>
          <p:cNvSpPr txBox="1"/>
          <p:nvPr>
            <p:ph idx="1" type="body"/>
          </p:nvPr>
        </p:nvSpPr>
        <p:spPr>
          <a:xfrm>
            <a:off x="80800" y="875175"/>
            <a:ext cx="5480100" cy="375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zh-CN" sz="1400">
                <a:latin typeface="Courier New"/>
                <a:ea typeface="Courier New"/>
                <a:cs typeface="Courier New"/>
                <a:sym typeface="Courier New"/>
              </a:rPr>
              <a:t>Describe the yearly climate pattern using a climatogram (attached sheets on how to do it) and what are your expected weather conditions for the chosen location. </a:t>
            </a:r>
            <a:endParaRPr sz="1400">
              <a:latin typeface="Comic Sans MS"/>
              <a:ea typeface="Comic Sans MS"/>
              <a:cs typeface="Comic Sans MS"/>
              <a:sym typeface="Comic Sans MS"/>
            </a:endParaRPr>
          </a:p>
          <a:p>
            <a:pPr indent="0" lvl="0" marL="0" rtl="0" algn="l">
              <a:lnSpc>
                <a:spcPct val="115000"/>
              </a:lnSpc>
              <a:spcBef>
                <a:spcPts val="0"/>
              </a:spcBef>
              <a:spcAft>
                <a:spcPts val="0"/>
              </a:spcAft>
              <a:buSzPts val="3000"/>
              <a:buNone/>
            </a:pPr>
            <a:r>
              <a:rPr lang="zh-CN" sz="1400">
                <a:latin typeface="Comic Sans MS"/>
                <a:ea typeface="Comic Sans MS"/>
                <a:cs typeface="Comic Sans MS"/>
                <a:sym typeface="Comic Sans MS"/>
              </a:rPr>
              <a:t>-Create a </a:t>
            </a:r>
            <a:r>
              <a:rPr b="1" lang="zh-CN" sz="1400" u="sng">
                <a:latin typeface="Comic Sans MS"/>
                <a:ea typeface="Comic Sans MS"/>
                <a:cs typeface="Comic Sans MS"/>
                <a:sym typeface="Comic Sans MS"/>
              </a:rPr>
              <a:t>climatogram </a:t>
            </a:r>
            <a:r>
              <a:rPr lang="zh-CN" sz="1400">
                <a:latin typeface="Courier New"/>
                <a:ea typeface="Courier New"/>
                <a:cs typeface="Courier New"/>
                <a:sym typeface="Courier New"/>
              </a:rPr>
              <a:t>of the yearly precipitation and temperature of your site. Use the attached sheets to view some sample climatograms. You will need to GATHER as much background information as possible to create your own. A climatogram is a graphical representation that shows the amount of precipitation and the average temperature per month of a given biome. Both variables are plotted on the same graph to show how they relate to each other. The data on the climatogram must be accurate. The months of the year should occupy the horizontal axis, and the vertical axis should be Temperature and amount of precipitation respectively. Temperature should be plotted with one color, and precipitation should be plotted in a different color. </a:t>
            </a:r>
            <a:endParaRPr sz="1400">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a:p>
        </p:txBody>
      </p:sp>
      <p:pic>
        <p:nvPicPr>
          <p:cNvPr descr="climatogram.gif" id="4568" name="Google Shape;4568;p654"/>
          <p:cNvPicPr preferRelativeResize="0"/>
          <p:nvPr/>
        </p:nvPicPr>
        <p:blipFill rotWithShape="1">
          <a:blip r:embed="rId3">
            <a:alphaModFix/>
          </a:blip>
          <a:srcRect b="0" l="0" r="0" t="0"/>
          <a:stretch/>
        </p:blipFill>
        <p:spPr>
          <a:xfrm>
            <a:off x="5621825" y="875175"/>
            <a:ext cx="3417450" cy="2598700"/>
          </a:xfrm>
          <a:prstGeom prst="rect">
            <a:avLst/>
          </a:prstGeom>
          <a:noFill/>
          <a:ln>
            <a:noFill/>
          </a:ln>
        </p:spPr>
      </p:pic>
      <p:sp>
        <p:nvSpPr>
          <p:cNvPr id="4569" name="Google Shape;4569;p654"/>
          <p:cNvSpPr txBox="1"/>
          <p:nvPr/>
        </p:nvSpPr>
        <p:spPr>
          <a:xfrm>
            <a:off x="6311300" y="3698400"/>
            <a:ext cx="2294700" cy="1445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sng" cap="none" strike="noStrike">
                <a:solidFill>
                  <a:srgbClr val="1155CC"/>
                </a:solidFill>
                <a:highlight>
                  <a:srgbClr val="FFFFFF"/>
                </a:highlight>
                <a:latin typeface="Arial"/>
                <a:ea typeface="Arial"/>
                <a:cs typeface="Arial"/>
                <a:sym typeface="Arial"/>
                <a:hlinkClick r:id="rId4">
                  <a:extLst>
                    <a:ext uri="{A12FA001-AC4F-418D-AE19-62706E023703}">
                      <ahyp:hlinkClr val="tx"/>
                    </a:ext>
                  </a:extLst>
                </a:hlinkClick>
              </a:rPr>
              <a:t>http://www.youtube.com/watch?v=LhPVMrg1fGY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Need help graphing?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